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E25B31-6267-4122-AD10-D58B1624FFFD}" type="datetimeFigureOut">
              <a:rPr lang="en-US" smtClean="0"/>
              <a:pPr/>
              <a:t>3/5/2023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7F0EC3A-1613-4C33-98CB-FC423A9C7533}"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269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25B31-6267-4122-AD10-D58B1624FFFD}" type="datetimeFigureOut">
              <a:rPr lang="en-US" smtClean="0"/>
              <a:pPr/>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EC3A-1613-4C33-98CB-FC423A9C7533}"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907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25B31-6267-4122-AD10-D58B1624FFFD}" type="datetimeFigureOut">
              <a:rPr lang="en-US" smtClean="0"/>
              <a:pPr/>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EC3A-1613-4C33-98CB-FC423A9C7533}"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699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25B31-6267-4122-AD10-D58B1624FFFD}" type="datetimeFigureOut">
              <a:rPr lang="en-US" smtClean="0"/>
              <a:pPr/>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EC3A-1613-4C33-98CB-FC423A9C7533}"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27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25B31-6267-4122-AD10-D58B1624FFFD}" type="datetimeFigureOut">
              <a:rPr lang="en-US" smtClean="0"/>
              <a:pPr/>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EC3A-1613-4C33-98CB-FC423A9C7533}"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931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E25B31-6267-4122-AD10-D58B1624FFFD}" type="datetimeFigureOut">
              <a:rPr lang="en-US" smtClean="0"/>
              <a:pPr/>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EC3A-1613-4C33-98CB-FC423A9C7533}"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92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E25B31-6267-4122-AD10-D58B1624FFFD}" type="datetimeFigureOut">
              <a:rPr lang="en-US" smtClean="0"/>
              <a:pPr/>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0EC3A-1613-4C33-98CB-FC423A9C7533}"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391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E25B31-6267-4122-AD10-D58B1624FFFD}" type="datetimeFigureOut">
              <a:rPr lang="en-US" smtClean="0"/>
              <a:pPr/>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0EC3A-1613-4C33-98CB-FC423A9C7533}"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243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25B31-6267-4122-AD10-D58B1624FFFD}" type="datetimeFigureOut">
              <a:rPr lang="en-US" smtClean="0"/>
              <a:pPr/>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0EC3A-1613-4C33-98CB-FC423A9C7533}" type="slidenum">
              <a:rPr lang="en-US" smtClean="0"/>
              <a:pPr/>
              <a:t>‹#›</a:t>
            </a:fld>
            <a:endParaRPr lang="en-US"/>
          </a:p>
        </p:txBody>
      </p:sp>
    </p:spTree>
    <p:extLst>
      <p:ext uri="{BB962C8B-B14F-4D97-AF65-F5344CB8AC3E}">
        <p14:creationId xmlns:p14="http://schemas.microsoft.com/office/powerpoint/2010/main" val="396417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E25B31-6267-4122-AD10-D58B1624FFFD}" type="datetimeFigureOut">
              <a:rPr lang="en-US" smtClean="0"/>
              <a:pPr/>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EC3A-1613-4C33-98CB-FC423A9C7533}"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788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BE25B31-6267-4122-AD10-D58B1624FFFD}" type="datetimeFigureOut">
              <a:rPr lang="en-US" smtClean="0"/>
              <a:pPr/>
              <a:t>3/5/2023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7F0EC3A-1613-4C33-98CB-FC423A9C7533}"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036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BE25B31-6267-4122-AD10-D58B1624FFFD}" type="datetimeFigureOut">
              <a:rPr lang="en-US" smtClean="0"/>
              <a:pPr/>
              <a:t>3/5/2023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7F0EC3A-1613-4C33-98CB-FC423A9C7533}"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707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F4B9-3427-4787-A3A7-71113305EF4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D969BD3-E82F-46CD-A32F-31AC84A14A70}"/>
              </a:ext>
            </a:extLst>
          </p:cNvPr>
          <p:cNvSpPr>
            <a:spLocks noGrp="1"/>
          </p:cNvSpPr>
          <p:nvPr>
            <p:ph type="subTitle" idx="1"/>
          </p:nvPr>
        </p:nvSpPr>
        <p:spPr/>
        <p:txBody>
          <a:bodyPr/>
          <a:lstStyle/>
          <a:p>
            <a:endParaRPr lang="en-US" dirty="0"/>
          </a:p>
        </p:txBody>
      </p:sp>
      <p:pic>
        <p:nvPicPr>
          <p:cNvPr id="4" name="Picture 3" descr="Colored pencils inside a pencil holder which is on top of a wood table">
            <a:extLst>
              <a:ext uri="{FF2B5EF4-FFF2-40B4-BE49-F238E27FC236}">
                <a16:creationId xmlns:a16="http://schemas.microsoft.com/office/drawing/2014/main" id="{7AE700B2-0332-461F-B8B3-635282B4EA09}"/>
              </a:ext>
            </a:extLst>
          </p:cNvPr>
          <p:cNvPicPr>
            <a:picLocks noChangeAspect="1"/>
          </p:cNvPicPr>
          <p:nvPr/>
        </p:nvPicPr>
        <p:blipFill rotWithShape="1">
          <a:blip r:embed="rId2">
            <a:alphaModFix/>
          </a:blip>
          <a:srcRect t="15730"/>
          <a:stretch/>
        </p:blipFill>
        <p:spPr>
          <a:xfrm>
            <a:off x="21" y="0"/>
            <a:ext cx="12191979" cy="6857990"/>
          </a:xfrm>
          <a:prstGeom prst="rect">
            <a:avLst/>
          </a:prstGeom>
        </p:spPr>
      </p:pic>
      <p:sp>
        <p:nvSpPr>
          <p:cNvPr id="6" name="TextBox 5">
            <a:extLst>
              <a:ext uri="{FF2B5EF4-FFF2-40B4-BE49-F238E27FC236}">
                <a16:creationId xmlns:a16="http://schemas.microsoft.com/office/drawing/2014/main" id="{E680FB34-35A7-4A99-A8BF-C3D3D6C0DF1C}"/>
              </a:ext>
            </a:extLst>
          </p:cNvPr>
          <p:cNvSpPr txBox="1"/>
          <p:nvPr/>
        </p:nvSpPr>
        <p:spPr>
          <a:xfrm>
            <a:off x="227965" y="260847"/>
            <a:ext cx="11346504" cy="769441"/>
          </a:xfrm>
          <a:prstGeom prst="rect">
            <a:avLst/>
          </a:prstGeom>
          <a:noFill/>
        </p:spPr>
        <p:txBody>
          <a:bodyPr wrap="none" rtlCol="0">
            <a:spAutoFit/>
          </a:bodyPr>
          <a:lstStyle/>
          <a:p>
            <a:r>
              <a:rPr lang="en-US" sz="4400" b="1" dirty="0">
                <a:solidFill>
                  <a:srgbClr val="FFFFFF"/>
                </a:solidFill>
              </a:rPr>
              <a:t>Generally Accepted Accounting Principles </a:t>
            </a:r>
          </a:p>
        </p:txBody>
      </p:sp>
      <p:pic>
        <p:nvPicPr>
          <p:cNvPr id="9" name="Picture 8" descr="A picture containing text, sign, clipart&#10;&#10;Description automatically generated">
            <a:extLst>
              <a:ext uri="{FF2B5EF4-FFF2-40B4-BE49-F238E27FC236}">
                <a16:creationId xmlns:a16="http://schemas.microsoft.com/office/drawing/2014/main" id="{1CDCC681-0A41-41CB-904B-8E37DCEE9E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468" y="2573222"/>
            <a:ext cx="6164881" cy="3239023"/>
          </a:xfrm>
          <a:prstGeom prst="rect">
            <a:avLst/>
          </a:prstGeom>
        </p:spPr>
      </p:pic>
    </p:spTree>
    <p:extLst>
      <p:ext uri="{BB962C8B-B14F-4D97-AF65-F5344CB8AC3E}">
        <p14:creationId xmlns:p14="http://schemas.microsoft.com/office/powerpoint/2010/main" val="399631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7AF305-BE3F-4ADA-B366-47B67D9F5D86}"/>
              </a:ext>
            </a:extLst>
          </p:cNvPr>
          <p:cNvSpPr>
            <a:spLocks noGrp="1"/>
          </p:cNvSpPr>
          <p:nvPr>
            <p:ph type="subTitle" idx="1"/>
          </p:nvPr>
        </p:nvSpPr>
        <p:spPr>
          <a:xfrm>
            <a:off x="369905" y="206979"/>
            <a:ext cx="11526820" cy="3222021"/>
          </a:xfrm>
        </p:spPr>
        <p:txBody>
          <a:bodyPr>
            <a:normAutofit fontScale="92500"/>
          </a:bodyPr>
          <a:lstStyle/>
          <a:p>
            <a:r>
              <a:rPr lang="en-US" sz="2400" b="1" dirty="0">
                <a:latin typeface="Calibri" panose="020F0502020204030204" pitchFamily="34" charset="0"/>
                <a:cs typeface="Calibri" panose="020F0502020204030204" pitchFamily="34" charset="0"/>
              </a:rPr>
              <a:t>Generally Accepted Accounting Principles (GAAP)</a:t>
            </a:r>
            <a:endParaRPr lang="en-US" dirty="0">
              <a:latin typeface="Calibri" panose="020F0502020204030204" pitchFamily="34" charset="0"/>
              <a:cs typeface="Calibri" panose="020F0502020204030204" pitchFamily="34" charset="0"/>
            </a:endParaRPr>
          </a:p>
          <a:p>
            <a:pPr algn="just"/>
            <a:r>
              <a:rPr lang="en-US" cap="none" dirty="0">
                <a:latin typeface="Calibri" panose="020F0502020204030204" pitchFamily="34" charset="0"/>
                <a:cs typeface="Calibri" panose="020F0502020204030204" pitchFamily="34" charset="0"/>
              </a:rPr>
              <a:t>To Ensure Reliability And Comparability In Financial Reports, Accountants Need To Be Guided By A Body Of Concepts And Detailed Practices While Preparing Financial Statements. Generally Accepted Accounting Principles(GAAP) Are Set Of Conventions, Rules And Procedures Used To Disclose Accepted Accounting Practices. Accounting Standards, The Companies Act 2013 And Accounting Profession's Pronouncements Are Source Of Indian GAAP. The Institutions That Influence India GAAP Are Ministry Of Corporate Affairs (MCA), National Finance Reporting Authority (NFRA), Securities Exchange Board Of India (</a:t>
            </a:r>
            <a:r>
              <a:rPr lang="en-US" cap="none">
                <a:latin typeface="Calibri" panose="020F0502020204030204" pitchFamily="34" charset="0"/>
                <a:cs typeface="Calibri" panose="020F0502020204030204" pitchFamily="34" charset="0"/>
              </a:rPr>
              <a:t>SEBI),The </a:t>
            </a:r>
            <a:r>
              <a:rPr lang="en-US" cap="none" dirty="0">
                <a:latin typeface="Calibri" panose="020F0502020204030204" pitchFamily="34" charset="0"/>
                <a:cs typeface="Calibri" panose="020F0502020204030204" pitchFamily="34" charset="0"/>
              </a:rPr>
              <a:t>Institute Of Chartered Accountants Of India(ICAI), Reserve Bank Of </a:t>
            </a:r>
            <a:r>
              <a:rPr lang="en-US" cap="none">
                <a:latin typeface="Calibri" panose="020F0502020204030204" pitchFamily="34" charset="0"/>
                <a:cs typeface="Calibri" panose="020F0502020204030204" pitchFamily="34" charset="0"/>
              </a:rPr>
              <a:t>India(RBI), </a:t>
            </a:r>
            <a:r>
              <a:rPr lang="en-US" cap="none" dirty="0">
                <a:latin typeface="Calibri" panose="020F0502020204030204" pitchFamily="34" charset="0"/>
                <a:cs typeface="Calibri" panose="020F0502020204030204" pitchFamily="34" charset="0"/>
              </a:rPr>
              <a:t>Insurance Regulatory Authority &amp; Development Authority(IRDA) And Comptroller &amp; Auditor General Of India(CAG). Apart From This Companies Engaged In Cross Border Trade Are Also Being Influenced By International Accounting Standard Board (IASB).</a:t>
            </a:r>
          </a:p>
        </p:txBody>
      </p:sp>
      <p:sp>
        <p:nvSpPr>
          <p:cNvPr id="4" name="TextBox 3">
            <a:extLst>
              <a:ext uri="{FF2B5EF4-FFF2-40B4-BE49-F238E27FC236}">
                <a16:creationId xmlns:a16="http://schemas.microsoft.com/office/drawing/2014/main" id="{19234601-4CF4-43B9-A8F0-1F2806DC318F}"/>
              </a:ext>
            </a:extLst>
          </p:cNvPr>
          <p:cNvSpPr txBox="1"/>
          <p:nvPr/>
        </p:nvSpPr>
        <p:spPr>
          <a:xfrm>
            <a:off x="10687050" y="5400675"/>
            <a:ext cx="114204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Thank</a:t>
            </a:r>
            <a:r>
              <a:rPr lang="en-US" dirty="0"/>
              <a:t> You</a:t>
            </a:r>
          </a:p>
        </p:txBody>
      </p:sp>
    </p:spTree>
    <p:extLst>
      <p:ext uri="{BB962C8B-B14F-4D97-AF65-F5344CB8AC3E}">
        <p14:creationId xmlns:p14="http://schemas.microsoft.com/office/powerpoint/2010/main" val="11942400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26</TotalTime>
  <Words>165</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Gill Sans MT</vt:lpstr>
      <vt:lpstr>Gallery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Omshanker Rao</dc:creator>
  <cp:lastModifiedBy>Shailee Upadhayay</cp:lastModifiedBy>
  <cp:revision>4</cp:revision>
  <dcterms:created xsi:type="dcterms:W3CDTF">2022-11-26T06:38:04Z</dcterms:created>
  <dcterms:modified xsi:type="dcterms:W3CDTF">2023-03-05T11:22:37Z</dcterms:modified>
</cp:coreProperties>
</file>